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53" r:id="rId2"/>
    <p:sldId id="644" r:id="rId3"/>
    <p:sldId id="624" r:id="rId4"/>
    <p:sldId id="625" r:id="rId5"/>
    <p:sldId id="641" r:id="rId6"/>
    <p:sldId id="642" r:id="rId7"/>
    <p:sldId id="643" r:id="rId8"/>
    <p:sldId id="640" r:id="rId9"/>
    <p:sldId id="639" r:id="rId10"/>
    <p:sldId id="633" r:id="rId11"/>
    <p:sldId id="634" r:id="rId12"/>
    <p:sldId id="635" r:id="rId13"/>
    <p:sldId id="636" r:id="rId14"/>
    <p:sldId id="637" r:id="rId15"/>
    <p:sldId id="638" r:id="rId16"/>
    <p:sldId id="620" r:id="rId17"/>
    <p:sldId id="556" r:id="rId18"/>
    <p:sldId id="557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8000"/>
    <a:srgbClr val="FFFF00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6" d="100"/>
          <a:sy n="76" d="100"/>
        </p:scale>
        <p:origin x="-99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7E917-57DC-458C-8E96-CD87B431FA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F7937A3-DC5A-4480-92C3-85BE731EFE4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Form</a:t>
          </a:r>
        </a:p>
      </dgm:t>
    </dgm:pt>
    <dgm:pt modelId="{EDB2B019-8C51-4B5E-9581-6B4A4214D57F}" type="parTrans" cxnId="{0DF45067-8F75-4A88-9F25-B608E8A6C020}">
      <dgm:prSet/>
      <dgm:spPr/>
      <dgm:t>
        <a:bodyPr/>
        <a:lstStyle/>
        <a:p>
          <a:endParaRPr lang="da-DK"/>
        </a:p>
      </dgm:t>
    </dgm:pt>
    <dgm:pt modelId="{1E95341F-3BBC-4466-9E7D-79A3915234D4}" type="sibTrans" cxnId="{0DF45067-8F75-4A88-9F25-B608E8A6C020}">
      <dgm:prSet/>
      <dgm:spPr/>
      <dgm:t>
        <a:bodyPr/>
        <a:lstStyle/>
        <a:p>
          <a:endParaRPr lang="da-DK"/>
        </a:p>
      </dgm:t>
    </dgm:pt>
    <dgm:pt modelId="{815B734D-C8C9-4DE0-9FCB-ECDA5943AD5E}">
      <dgm:prSet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Storm</a:t>
          </a:r>
        </a:p>
      </dgm:t>
    </dgm:pt>
    <dgm:pt modelId="{6C95CB92-663B-49C0-A39B-6BF3B99123F0}" type="parTrans" cxnId="{0063F9C2-F318-4171-9BF1-B5F0BCFED90B}">
      <dgm:prSet/>
      <dgm:spPr/>
      <dgm:t>
        <a:bodyPr/>
        <a:lstStyle/>
        <a:p>
          <a:endParaRPr lang="da-DK"/>
        </a:p>
      </dgm:t>
    </dgm:pt>
    <dgm:pt modelId="{36300826-7801-49A3-930A-3D89BE0C42C4}" type="sibTrans" cxnId="{0063F9C2-F318-4171-9BF1-B5F0BCFED90B}">
      <dgm:prSet/>
      <dgm:spPr/>
      <dgm:t>
        <a:bodyPr/>
        <a:lstStyle/>
        <a:p>
          <a:endParaRPr lang="da-DK"/>
        </a:p>
      </dgm:t>
    </dgm:pt>
    <dgm:pt modelId="{BA592A99-55BD-4BC8-8470-80E014C56EA9}">
      <dgm:prSet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Norm</a:t>
          </a:r>
        </a:p>
      </dgm:t>
    </dgm:pt>
    <dgm:pt modelId="{2641EAFD-A58A-4B24-95B8-115DC56B62DB}" type="parTrans" cxnId="{6AE564CA-804D-4130-9FB5-53DCAB914943}">
      <dgm:prSet/>
      <dgm:spPr/>
      <dgm:t>
        <a:bodyPr/>
        <a:lstStyle/>
        <a:p>
          <a:endParaRPr lang="da-DK"/>
        </a:p>
      </dgm:t>
    </dgm:pt>
    <dgm:pt modelId="{34E37B57-8E82-4326-B1BA-663B7B4B16A9}" type="sibTrans" cxnId="{6AE564CA-804D-4130-9FB5-53DCAB914943}">
      <dgm:prSet/>
      <dgm:spPr/>
      <dgm:t>
        <a:bodyPr/>
        <a:lstStyle/>
        <a:p>
          <a:endParaRPr lang="da-DK"/>
        </a:p>
      </dgm:t>
    </dgm:pt>
    <dgm:pt modelId="{40746E0F-28DD-4790-91F4-192722ED5D19}">
      <dgm:prSet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Perform</a:t>
          </a:r>
        </a:p>
      </dgm:t>
    </dgm:pt>
    <dgm:pt modelId="{60051A1C-CFD3-4374-B6C7-DBF1638F3C85}" type="parTrans" cxnId="{3FF5C3CF-3F23-48EB-A3B8-CEED9D24DDB8}">
      <dgm:prSet/>
      <dgm:spPr/>
      <dgm:t>
        <a:bodyPr/>
        <a:lstStyle/>
        <a:p>
          <a:endParaRPr lang="da-DK"/>
        </a:p>
      </dgm:t>
    </dgm:pt>
    <dgm:pt modelId="{B47E0342-C9B4-4274-A0A6-547AC8A8CAAD}" type="sibTrans" cxnId="{3FF5C3CF-3F23-48EB-A3B8-CEED9D24DDB8}">
      <dgm:prSet/>
      <dgm:spPr/>
      <dgm:t>
        <a:bodyPr/>
        <a:lstStyle/>
        <a:p>
          <a:endParaRPr lang="da-DK"/>
        </a:p>
      </dgm:t>
    </dgm:pt>
    <dgm:pt modelId="{73A1667D-1DDE-4AD4-8E2B-712F4DB10261}" type="pres">
      <dgm:prSet presAssocID="{4647E917-57DC-458C-8E96-CD87B431FA12}" presName="compositeShape" presStyleCnt="0">
        <dgm:presLayoutVars>
          <dgm:chMax val="7"/>
          <dgm:dir/>
          <dgm:resizeHandles val="exact"/>
        </dgm:presLayoutVars>
      </dgm:prSet>
      <dgm:spPr/>
    </dgm:pt>
    <dgm:pt modelId="{294B9BFA-756E-4C5A-8C60-819EF8FA949C}" type="pres">
      <dgm:prSet presAssocID="{1F7937A3-DC5A-4480-92C3-85BE731EFE4F}" presName="circ1" presStyleLbl="vennNode1" presStyleIdx="0" presStyleCnt="4"/>
      <dgm:spPr/>
      <dgm:t>
        <a:bodyPr/>
        <a:lstStyle/>
        <a:p>
          <a:endParaRPr lang="da-DK"/>
        </a:p>
      </dgm:t>
    </dgm:pt>
    <dgm:pt modelId="{3E8F538D-7D44-454B-BD64-B23E974F3936}" type="pres">
      <dgm:prSet presAssocID="{1F7937A3-DC5A-4480-92C3-85BE731EFE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53AB577-1083-43F8-94C7-F144EDA69C79}" type="pres">
      <dgm:prSet presAssocID="{815B734D-C8C9-4DE0-9FCB-ECDA5943AD5E}" presName="circ2" presStyleLbl="vennNode1" presStyleIdx="1" presStyleCnt="4"/>
      <dgm:spPr/>
      <dgm:t>
        <a:bodyPr/>
        <a:lstStyle/>
        <a:p>
          <a:endParaRPr lang="da-DK"/>
        </a:p>
      </dgm:t>
    </dgm:pt>
    <dgm:pt modelId="{302118A9-A6E0-42EE-945E-14AFFD9B3EE7}" type="pres">
      <dgm:prSet presAssocID="{815B734D-C8C9-4DE0-9FCB-ECDA5943AD5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3E00612-E183-4B23-980D-D077055DFA7F}" type="pres">
      <dgm:prSet presAssocID="{BA592A99-55BD-4BC8-8470-80E014C56EA9}" presName="circ3" presStyleLbl="vennNode1" presStyleIdx="2" presStyleCnt="4"/>
      <dgm:spPr/>
      <dgm:t>
        <a:bodyPr/>
        <a:lstStyle/>
        <a:p>
          <a:endParaRPr lang="da-DK"/>
        </a:p>
      </dgm:t>
    </dgm:pt>
    <dgm:pt modelId="{A2947D5C-A31F-4501-A26B-69C950563DEB}" type="pres">
      <dgm:prSet presAssocID="{BA592A99-55BD-4BC8-8470-80E014C56E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352E69B-9000-4B5A-897B-CAAFBCFE738E}" type="pres">
      <dgm:prSet presAssocID="{40746E0F-28DD-4790-91F4-192722ED5D19}" presName="circ4" presStyleLbl="vennNode1" presStyleIdx="3" presStyleCnt="4"/>
      <dgm:spPr/>
      <dgm:t>
        <a:bodyPr/>
        <a:lstStyle/>
        <a:p>
          <a:endParaRPr lang="da-DK"/>
        </a:p>
      </dgm:t>
    </dgm:pt>
    <dgm:pt modelId="{87CAEB38-3412-4E9B-A92A-3559DDDD0215}" type="pres">
      <dgm:prSet presAssocID="{40746E0F-28DD-4790-91F4-192722ED5D1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23C8CDD-AE2B-4932-9E2E-6AEA6C76F341}" type="presOf" srcId="{1F7937A3-DC5A-4480-92C3-85BE731EFE4F}" destId="{294B9BFA-756E-4C5A-8C60-819EF8FA949C}" srcOrd="0" destOrd="0" presId="urn:microsoft.com/office/officeart/2005/8/layout/venn1"/>
    <dgm:cxn modelId="{0063F9C2-F318-4171-9BF1-B5F0BCFED90B}" srcId="{4647E917-57DC-458C-8E96-CD87B431FA12}" destId="{815B734D-C8C9-4DE0-9FCB-ECDA5943AD5E}" srcOrd="1" destOrd="0" parTransId="{6C95CB92-663B-49C0-A39B-6BF3B99123F0}" sibTransId="{36300826-7801-49A3-930A-3D89BE0C42C4}"/>
    <dgm:cxn modelId="{4C1DFF15-E568-4058-8370-3F437797686D}" type="presOf" srcId="{815B734D-C8C9-4DE0-9FCB-ECDA5943AD5E}" destId="{853AB577-1083-43F8-94C7-F144EDA69C79}" srcOrd="0" destOrd="0" presId="urn:microsoft.com/office/officeart/2005/8/layout/venn1"/>
    <dgm:cxn modelId="{0470BEBC-FAE5-4F2C-AD2E-BA09E07FD4C7}" type="presOf" srcId="{1F7937A3-DC5A-4480-92C3-85BE731EFE4F}" destId="{3E8F538D-7D44-454B-BD64-B23E974F3936}" srcOrd="1" destOrd="0" presId="urn:microsoft.com/office/officeart/2005/8/layout/venn1"/>
    <dgm:cxn modelId="{41CD57B9-BF8B-4A45-98F0-B07572D05E5B}" type="presOf" srcId="{815B734D-C8C9-4DE0-9FCB-ECDA5943AD5E}" destId="{302118A9-A6E0-42EE-945E-14AFFD9B3EE7}" srcOrd="1" destOrd="0" presId="urn:microsoft.com/office/officeart/2005/8/layout/venn1"/>
    <dgm:cxn modelId="{346BE1C3-F854-47EC-B8F8-8E2B0B95EEAA}" type="presOf" srcId="{BA592A99-55BD-4BC8-8470-80E014C56EA9}" destId="{A2947D5C-A31F-4501-A26B-69C950563DEB}" srcOrd="1" destOrd="0" presId="urn:microsoft.com/office/officeart/2005/8/layout/venn1"/>
    <dgm:cxn modelId="{8CD5D2C0-4996-4044-9F15-799F53F51585}" type="presOf" srcId="{4647E917-57DC-458C-8E96-CD87B431FA12}" destId="{73A1667D-1DDE-4AD4-8E2B-712F4DB10261}" srcOrd="0" destOrd="0" presId="urn:microsoft.com/office/officeart/2005/8/layout/venn1"/>
    <dgm:cxn modelId="{61BD26CC-33D9-43DE-9988-0BD7E25B09C3}" type="presOf" srcId="{40746E0F-28DD-4790-91F4-192722ED5D19}" destId="{E352E69B-9000-4B5A-897B-CAAFBCFE738E}" srcOrd="0" destOrd="0" presId="urn:microsoft.com/office/officeart/2005/8/layout/venn1"/>
    <dgm:cxn modelId="{91139951-971D-4708-BE73-13734AC5C0BB}" type="presOf" srcId="{40746E0F-28DD-4790-91F4-192722ED5D19}" destId="{87CAEB38-3412-4E9B-A92A-3559DDDD0215}" srcOrd="1" destOrd="0" presId="urn:microsoft.com/office/officeart/2005/8/layout/venn1"/>
    <dgm:cxn modelId="{6AE564CA-804D-4130-9FB5-53DCAB914943}" srcId="{4647E917-57DC-458C-8E96-CD87B431FA12}" destId="{BA592A99-55BD-4BC8-8470-80E014C56EA9}" srcOrd="2" destOrd="0" parTransId="{2641EAFD-A58A-4B24-95B8-115DC56B62DB}" sibTransId="{34E37B57-8E82-4326-B1BA-663B7B4B16A9}"/>
    <dgm:cxn modelId="{3FF5C3CF-3F23-48EB-A3B8-CEED9D24DDB8}" srcId="{4647E917-57DC-458C-8E96-CD87B431FA12}" destId="{40746E0F-28DD-4790-91F4-192722ED5D19}" srcOrd="3" destOrd="0" parTransId="{60051A1C-CFD3-4374-B6C7-DBF1638F3C85}" sibTransId="{B47E0342-C9B4-4274-A0A6-547AC8A8CAAD}"/>
    <dgm:cxn modelId="{15AC01A7-4338-488B-B78F-C6C354145FC2}" type="presOf" srcId="{BA592A99-55BD-4BC8-8470-80E014C56EA9}" destId="{83E00612-E183-4B23-980D-D077055DFA7F}" srcOrd="0" destOrd="0" presId="urn:microsoft.com/office/officeart/2005/8/layout/venn1"/>
    <dgm:cxn modelId="{0DF45067-8F75-4A88-9F25-B608E8A6C020}" srcId="{4647E917-57DC-458C-8E96-CD87B431FA12}" destId="{1F7937A3-DC5A-4480-92C3-85BE731EFE4F}" srcOrd="0" destOrd="0" parTransId="{EDB2B019-8C51-4B5E-9581-6B4A4214D57F}" sibTransId="{1E95341F-3BBC-4466-9E7D-79A3915234D4}"/>
    <dgm:cxn modelId="{209FD562-8F29-4718-8621-882E6E0027F7}" type="presParOf" srcId="{73A1667D-1DDE-4AD4-8E2B-712F4DB10261}" destId="{294B9BFA-756E-4C5A-8C60-819EF8FA949C}" srcOrd="0" destOrd="0" presId="urn:microsoft.com/office/officeart/2005/8/layout/venn1"/>
    <dgm:cxn modelId="{2A5EFE99-143A-4458-9532-C7C20F78E8B2}" type="presParOf" srcId="{73A1667D-1DDE-4AD4-8E2B-712F4DB10261}" destId="{3E8F538D-7D44-454B-BD64-B23E974F3936}" srcOrd="1" destOrd="0" presId="urn:microsoft.com/office/officeart/2005/8/layout/venn1"/>
    <dgm:cxn modelId="{F0004A32-EF30-472F-9EB2-8AB6897FFF19}" type="presParOf" srcId="{73A1667D-1DDE-4AD4-8E2B-712F4DB10261}" destId="{853AB577-1083-43F8-94C7-F144EDA69C79}" srcOrd="2" destOrd="0" presId="urn:microsoft.com/office/officeart/2005/8/layout/venn1"/>
    <dgm:cxn modelId="{3C71F0A7-DA1D-4FB5-8E69-5232C3434EAD}" type="presParOf" srcId="{73A1667D-1DDE-4AD4-8E2B-712F4DB10261}" destId="{302118A9-A6E0-42EE-945E-14AFFD9B3EE7}" srcOrd="3" destOrd="0" presId="urn:microsoft.com/office/officeart/2005/8/layout/venn1"/>
    <dgm:cxn modelId="{A33D2748-B398-4A74-A066-79E5951C4DF3}" type="presParOf" srcId="{73A1667D-1DDE-4AD4-8E2B-712F4DB10261}" destId="{83E00612-E183-4B23-980D-D077055DFA7F}" srcOrd="4" destOrd="0" presId="urn:microsoft.com/office/officeart/2005/8/layout/venn1"/>
    <dgm:cxn modelId="{131EB8BE-FDD7-4DA0-AF19-0A62195FF679}" type="presParOf" srcId="{73A1667D-1DDE-4AD4-8E2B-712F4DB10261}" destId="{A2947D5C-A31F-4501-A26B-69C950563DEB}" srcOrd="5" destOrd="0" presId="urn:microsoft.com/office/officeart/2005/8/layout/venn1"/>
    <dgm:cxn modelId="{FD2EDCA6-8E0A-4890-A699-66BB0C70E764}" type="presParOf" srcId="{73A1667D-1DDE-4AD4-8E2B-712F4DB10261}" destId="{E352E69B-9000-4B5A-897B-CAAFBCFE738E}" srcOrd="6" destOrd="0" presId="urn:microsoft.com/office/officeart/2005/8/layout/venn1"/>
    <dgm:cxn modelId="{C2D62595-2479-4064-B136-8E1B74E2E208}" type="presParOf" srcId="{73A1667D-1DDE-4AD4-8E2B-712F4DB10261}" destId="{87CAEB38-3412-4E9B-A92A-3559DDDD0215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B9BFA-756E-4C5A-8C60-819EF8FA949C}">
      <dsp:nvSpPr>
        <dsp:cNvPr id="0" name=""/>
        <dsp:cNvSpPr/>
      </dsp:nvSpPr>
      <dsp:spPr>
        <a:xfrm>
          <a:off x="1173610" y="37244"/>
          <a:ext cx="1936722" cy="1936722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Form</a:t>
          </a:r>
        </a:p>
      </dsp:txBody>
      <dsp:txXfrm>
        <a:off x="1397078" y="297957"/>
        <a:ext cx="1489786" cy="614536"/>
      </dsp:txXfrm>
    </dsp:sp>
    <dsp:sp modelId="{853AB577-1083-43F8-94C7-F144EDA69C79}">
      <dsp:nvSpPr>
        <dsp:cNvPr id="0" name=""/>
        <dsp:cNvSpPr/>
      </dsp:nvSpPr>
      <dsp:spPr>
        <a:xfrm>
          <a:off x="2030237" y="893871"/>
          <a:ext cx="1936722" cy="1936722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Storm</a:t>
          </a:r>
        </a:p>
      </dsp:txBody>
      <dsp:txXfrm>
        <a:off x="3073087" y="1117339"/>
        <a:ext cx="744893" cy="1489786"/>
      </dsp:txXfrm>
    </dsp:sp>
    <dsp:sp modelId="{83E00612-E183-4B23-980D-D077055DFA7F}">
      <dsp:nvSpPr>
        <dsp:cNvPr id="0" name=""/>
        <dsp:cNvSpPr/>
      </dsp:nvSpPr>
      <dsp:spPr>
        <a:xfrm>
          <a:off x="1173610" y="1750499"/>
          <a:ext cx="1936722" cy="1936722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Norm</a:t>
          </a:r>
        </a:p>
      </dsp:txBody>
      <dsp:txXfrm>
        <a:off x="1397078" y="2811971"/>
        <a:ext cx="1489786" cy="614536"/>
      </dsp:txXfrm>
    </dsp:sp>
    <dsp:sp modelId="{E352E69B-9000-4B5A-897B-CAAFBCFE738E}">
      <dsp:nvSpPr>
        <dsp:cNvPr id="0" name=""/>
        <dsp:cNvSpPr/>
      </dsp:nvSpPr>
      <dsp:spPr>
        <a:xfrm>
          <a:off x="316983" y="893871"/>
          <a:ext cx="1936722" cy="1936722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rPr>
            <a:t>Perform</a:t>
          </a:r>
        </a:p>
      </dsp:txBody>
      <dsp:txXfrm>
        <a:off x="465961" y="1117339"/>
        <a:ext cx="744893" cy="148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458"/>
          </a:xfrm>
          <a:prstGeom prst="rect">
            <a:avLst/>
          </a:prstGeom>
        </p:spPr>
        <p:txBody>
          <a:bodyPr vert="horz" lIns="91237" tIns="45619" rIns="91237" bIns="45619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5458"/>
          </a:xfrm>
          <a:prstGeom prst="rect">
            <a:avLst/>
          </a:prstGeom>
        </p:spPr>
        <p:txBody>
          <a:bodyPr vert="horz" lIns="91237" tIns="45619" rIns="91237" bIns="45619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343113-69B3-400B-AD4E-41A6D80BA3CF}" type="datetimeFigureOut">
              <a:rPr lang="da-DK"/>
              <a:pPr>
                <a:defRPr/>
              </a:pPr>
              <a:t>07-06-2013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31179"/>
            <a:ext cx="2944813" cy="495458"/>
          </a:xfrm>
          <a:prstGeom prst="rect">
            <a:avLst/>
          </a:prstGeom>
        </p:spPr>
        <p:txBody>
          <a:bodyPr vert="horz" lIns="91237" tIns="45619" rIns="91237" bIns="45619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1276" y="9431179"/>
            <a:ext cx="2944813" cy="495458"/>
          </a:xfrm>
          <a:prstGeom prst="rect">
            <a:avLst/>
          </a:prstGeom>
        </p:spPr>
        <p:txBody>
          <a:bodyPr vert="horz" lIns="91237" tIns="45619" rIns="91237" bIns="45619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9EB996-9E0D-4E16-B5E8-7F2141C1EC7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174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5458"/>
          </a:xfrm>
          <a:prstGeom prst="rect">
            <a:avLst/>
          </a:prstGeom>
        </p:spPr>
        <p:txBody>
          <a:bodyPr vert="horz" lIns="91224" tIns="45612" rIns="91224" bIns="45612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5458"/>
          </a:xfrm>
          <a:prstGeom prst="rect">
            <a:avLst/>
          </a:prstGeom>
        </p:spPr>
        <p:txBody>
          <a:bodyPr vert="horz" lIns="91224" tIns="45612" rIns="91224" bIns="45612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54162E-8ADC-4D41-B041-F6FD24C5C893}" type="datetimeFigureOut">
              <a:rPr lang="da-DK"/>
              <a:pPr>
                <a:defRPr/>
              </a:pPr>
              <a:t>07-06-2013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4" tIns="45612" rIns="91224" bIns="45612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6383"/>
            <a:ext cx="5438775" cy="4467067"/>
          </a:xfrm>
          <a:prstGeom prst="rect">
            <a:avLst/>
          </a:prstGeom>
        </p:spPr>
        <p:txBody>
          <a:bodyPr vert="horz" lIns="91224" tIns="45612" rIns="91224" bIns="45612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31179"/>
            <a:ext cx="2944813" cy="495458"/>
          </a:xfrm>
          <a:prstGeom prst="rect">
            <a:avLst/>
          </a:prstGeom>
        </p:spPr>
        <p:txBody>
          <a:bodyPr vert="horz" lIns="91224" tIns="45612" rIns="91224" bIns="45612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1276" y="9431179"/>
            <a:ext cx="2944813" cy="495458"/>
          </a:xfrm>
          <a:prstGeom prst="rect">
            <a:avLst/>
          </a:prstGeom>
        </p:spPr>
        <p:txBody>
          <a:bodyPr vert="horz" lIns="91224" tIns="45612" rIns="91224" bIns="45612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2EF916B-C292-41EF-90C9-23D8F17005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33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  <p:pic>
        <p:nvPicPr>
          <p:cNvPr id="6" name="Billede 11" descr="Uption_sort-logo_2009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3028950"/>
            <a:ext cx="135731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altLang="en-US" dirty="0"/>
              <a:t>Klik for at redigere titeltypografi i masteren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da-DK" altLang="en-US"/>
              <a:t>Klik for at redigere undertiteltypografien i masteren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059E-39F6-4138-A556-49221DF46805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A7D2-03A5-4A75-A898-8FA2A002A7B1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119C-C71B-420F-BB66-BC7A37320ED7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010400" cy="8382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1447800" y="1371600"/>
            <a:ext cx="3467100" cy="41148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67300" y="1371600"/>
            <a:ext cx="3467100" cy="4114800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3152-C2B0-4717-84C6-E2FBD82FEB55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0245C-D580-47E1-9198-2B7AF18C37E8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1B31-FD78-403F-BAC6-D1DBC1607ECF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0C88-8B2C-407C-93F4-27C454E35BE8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A539-5576-454F-ACDC-55B51407F866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A760-31FC-485E-B7E3-E47EDB7742B6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2A5AE-A518-4854-AB8B-0BA999B81B2F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8961-40BC-472D-B960-033B385E51D2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titeltypografi i masteren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teksttypografierne i masteren</a:t>
            </a:r>
          </a:p>
          <a:p>
            <a:pPr lvl="1"/>
            <a:r>
              <a:rPr lang="da-DK" altLang="en-US" smtClean="0"/>
              <a:t>Andet niveau</a:t>
            </a:r>
          </a:p>
          <a:p>
            <a:pPr lvl="2"/>
            <a:r>
              <a:rPr lang="da-DK" altLang="en-US" smtClean="0"/>
              <a:t>Tredje niveau</a:t>
            </a:r>
          </a:p>
          <a:p>
            <a:pPr lvl="3"/>
            <a:r>
              <a:rPr lang="da-DK" altLang="en-US" smtClean="0"/>
              <a:t>Fjerde niveau</a:t>
            </a:r>
          </a:p>
          <a:p>
            <a:pPr lvl="4"/>
            <a:r>
              <a:rPr lang="da-DK" altLang="en-US" smtClean="0"/>
              <a:t>Femte niveau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8FDF31-B97C-4C27-860D-4BBC7DE32D6D}" type="slidenum">
              <a:rPr lang="da-DK" altLang="en-US"/>
              <a:pPr>
                <a:defRPr/>
              </a:pPr>
              <a:t>‹nr.›</a:t>
            </a:fld>
            <a:endParaRPr lang="da-DK" altLang="en-US"/>
          </a:p>
        </p:txBody>
      </p:sp>
      <p:pic>
        <p:nvPicPr>
          <p:cNvPr id="3080" name="Billede 8" descr="Uption_sort-logo_2009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428625"/>
            <a:ext cx="10001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hyperlink" Target="http://www.tivoli.dk/erez/Tivol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hyperlink" Target="http://www.fdm.dk/" TargetMode="External"/><Relationship Id="rId9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ia\AppData\Local\Microsoft\Windows\Temporary Internet Files\Content.IE5\XPUNRM40\MP9004392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44" y="-707518"/>
            <a:ext cx="9404572" cy="64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-108520" y="5517232"/>
            <a:ext cx="9577064" cy="13616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a-DK" dirty="0" smtClean="0">
                <a:solidFill>
                  <a:srgbClr val="002060"/>
                </a:solidFill>
              </a:rPr>
              <a:t>Teambuilding - selvevaluering</a:t>
            </a:r>
          </a:p>
          <a:p>
            <a:pPr algn="ctr"/>
            <a:endParaRPr lang="da-DK" sz="2800" dirty="0" smtClean="0"/>
          </a:p>
        </p:txBody>
      </p:sp>
    </p:spTree>
    <p:extLst>
      <p:ext uri="{BB962C8B-B14F-4D97-AF65-F5344CB8AC3E}">
        <p14:creationId xmlns:p14="http://schemas.microsoft.com/office/powerpoint/2010/main" val="33299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excellent team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Har fælles mål og er ambitiøse</a:t>
            </a:r>
            <a:endParaRPr lang="da-DK" dirty="0"/>
          </a:p>
        </p:txBody>
      </p:sp>
      <p:pic>
        <p:nvPicPr>
          <p:cNvPr id="44034" name="Picture 2" descr="http://tv2sport.dk/files/tv2sport.dk/imagecache/640x360/w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6096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2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godt team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Kender hinandens evner og styrker</a:t>
            </a:r>
            <a:endParaRPr lang="da-DK" dirty="0"/>
          </a:p>
        </p:txBody>
      </p:sp>
      <p:pic>
        <p:nvPicPr>
          <p:cNvPr id="43010" name="Picture 2" descr="http://multimedia.pol.dk/archive/00426/Operation_p__S_nder_426970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7"/>
            <a:ext cx="5400600" cy="36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1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effektivt team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Fokus på alle led i kæden og taler sammen – så alle ser godt ud</a:t>
            </a:r>
            <a:endParaRPr lang="da-DK" dirty="0"/>
          </a:p>
        </p:txBody>
      </p:sp>
      <p:pic>
        <p:nvPicPr>
          <p:cNvPr id="45058" name="Picture 2" descr="http://www.sn.dk/modules/xphoto/cache/43/43443_590_450_0_0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289"/>
            <a:ext cx="5112568" cy="3838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performing</a:t>
            </a:r>
            <a:r>
              <a:rPr lang="da-DK" dirty="0" smtClean="0"/>
              <a:t> team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Sammenhold og fællesskabsfølelse – vi stoler på hinanden</a:t>
            </a:r>
            <a:endParaRPr lang="da-DK" dirty="0"/>
          </a:p>
        </p:txBody>
      </p:sp>
      <p:pic>
        <p:nvPicPr>
          <p:cNvPr id="46082" name="Picture 2" descr="http://da.falck.com/SiteCollectionImages/528%20wide/Emergency/Wide%20fire%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37741"/>
            <a:ext cx="6147441" cy="1979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8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dygtigt hold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Løser konflikter, håndterer problemer og fejrer succes’er</a:t>
            </a:r>
            <a:endParaRPr lang="da-DK" dirty="0"/>
          </a:p>
        </p:txBody>
      </p:sp>
      <p:pic>
        <p:nvPicPr>
          <p:cNvPr id="47106" name="Picture 2" descr="http://www.denstoredanske.dk/@api/deki/files/27588/=42350991.jpg?size=web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1538"/>
            <a:ext cx="5112568" cy="3708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7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</a:t>
            </a:r>
            <a:r>
              <a:rPr lang="da-DK" dirty="0" err="1" smtClean="0"/>
              <a:t>Dream</a:t>
            </a:r>
            <a:r>
              <a:rPr lang="da-DK" dirty="0" smtClean="0"/>
              <a:t> team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Har kunden i fokus og bevarer overblikket</a:t>
            </a:r>
            <a:endParaRPr lang="da-DK" dirty="0"/>
          </a:p>
        </p:txBody>
      </p:sp>
      <p:pic>
        <p:nvPicPr>
          <p:cNvPr id="48130" name="Picture 2" descr="http://www.wayfaring.info/wp-content/uploads/2011/01/nimb-hotel-copenhagen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5194980" cy="3459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8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Man skal skyde </a:t>
            </a:r>
            <a:br>
              <a:rPr lang="da-DK" dirty="0" smtClean="0"/>
            </a:br>
            <a:r>
              <a:rPr lang="da-DK" dirty="0" smtClean="0"/>
              <a:t>for at score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You</a:t>
            </a:r>
            <a:r>
              <a:rPr lang="da-DK" dirty="0" smtClean="0"/>
              <a:t> miss 100% of the </a:t>
            </a:r>
            <a:r>
              <a:rPr lang="da-DK" dirty="0" err="1" smtClean="0"/>
              <a:t>shots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don’t</a:t>
            </a:r>
            <a:r>
              <a:rPr lang="da-DK" dirty="0" smtClean="0"/>
              <a:t> </a:t>
            </a:r>
            <a:r>
              <a:rPr lang="da-DK" dirty="0" err="1" smtClean="0"/>
              <a:t>take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" y="908720"/>
            <a:ext cx="4043257" cy="26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UPTION</a:t>
            </a:r>
          </a:p>
        </p:txBody>
      </p:sp>
      <p:sp>
        <p:nvSpPr>
          <p:cNvPr id="26627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Passioneret ledelse</a:t>
            </a:r>
          </a:p>
          <a:p>
            <a:r>
              <a:rPr lang="da-DK" sz="2000" dirty="0" smtClean="0"/>
              <a:t>Resultater der skaber mennesker</a:t>
            </a:r>
          </a:p>
          <a:p>
            <a:r>
              <a:rPr lang="da-DK" sz="2000" dirty="0" smtClean="0"/>
              <a:t>Lederudvikling med fokus på glæde hos mennesker </a:t>
            </a:r>
            <a:br>
              <a:rPr lang="da-DK" sz="2000" dirty="0" smtClean="0"/>
            </a:br>
            <a:r>
              <a:rPr lang="da-DK" sz="2000" dirty="0" smtClean="0"/>
              <a:t>der skaber smukke og vigtige resultater</a:t>
            </a:r>
          </a:p>
          <a:p>
            <a:r>
              <a:rPr lang="da-DK" sz="2000" dirty="0" smtClean="0"/>
              <a:t>UPTION blev stiftet i 2001</a:t>
            </a:r>
          </a:p>
        </p:txBody>
      </p:sp>
      <p:pic>
        <p:nvPicPr>
          <p:cNvPr id="26628" name="Picture 2" descr="http://www.tivoli.dk/erez/images/v4/folder-over.gif">
            <a:hlinkClick r:id="rId2" tooltip="Åben mappe Tivoli 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3380"/>
            <a:ext cx="1028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FD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2338" y="5362703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ook_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2588" y="4913734"/>
            <a:ext cx="866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data:image/jpg;base64,/9j/4AAQSkZJRgABAQAAAQABAAD/2wCEAAkGBhQPDxQUDxQUFBUUFBQUFBQUFRcUFBQUFBUVFBQUFBUXHCYeFxkkGRQUHy8gIycpLCwsFR4xNTAqNSYrLCkBCQoKDgwOFw8PGiwkHyQqLSwpLSwsKSwsLCwpKSksKSwpKSkpLCwpLCwpKSkpKSksLCwsKSwpLCkpLCksKSksLP/AABEIAL0A3gMBIgACEQEDEQH/xAAcAAEAAgMBAQEAAAAAAAAAAAAABgcBAggFBAP/xABMEAABAwICBgQHCwoFBQEAAAABAAIDBBEHEgUGEyExYUFRcaFScoGRkrGyFBciMjVTgpOis8EWIzRCVHPCw9HSM0N0g+FEYmOj8BX/xAAaAQEAAwEBAQAAAAAAAAAAAAAAAgMFBAEG/8QAKhEBAAIBAwIFBAIDAAAAAAAAAAECAwQRMRIhM0FRYXEFIpHwE4EyseH/2gAMAwEAAhEDEQA/ALvREXjwWk87Y2lzyGtaC5xPAAbySt1BMYNKmKhbE02M8mV3iMGZw8+UeVWY6dd4r6kzsimtuKs07iyiJhiG7OP8V/O/6g5DfzUGnrHyG8j3vPW5znHvK/JF9BjxUxxtWFEzMs5uaZufeVhFY8ZzJmWEQZzc0zc1hEGc3NM3NYRBnMmbmsIgzm5pm5rCIM5uaZufesIgzm5pm5rCIM5uaZlhEGcyZuawiD7KHTM8Dg6GaVhHgvcB5RexVvYe4ge7Wuiqi1szBmzfFEjLgXt0OBIv2hUqvooZHtfeMkGx4dVx/wALnzYK5a9+fVKLbOnERF8+uFUGNNbmqoI/AiLvLI63qjHnVvqgsS6za6UntwZlj9Fov33Xboa75d/SEb8IwiIttSIiICIiAiIgIiICIiAiIgIiICIiAiIgIiICmGGGhRVVcgdwZCSe1z2Ze5rlD1a+CdHaOpltxcyMHxQXH2gufU36MUzCVY3lZqIi+fXBK5m0vWbapmk47SWR/kc4kd1l0NrNW7CiqJOBbDIR42UhveQubVq/T6/5WV3ZREWmrEREBERAREQEREBERAREQEREBERAREQEREBXphTRbPRcZ6ZHySH0sg7mBUUSuk9W6LYUVPH4EMYPblF++6z9fbakR6ynTl6SIix1qH4rVmz0XIPnHxx+d2Y9zVRatjGyrtFTR3+M98hHJjQ0H7ZVTrc0VdsXyqvyIiLsQEREBERAREQEREBERAREQEREBERAREQEREH16HpNtUwxj9eWNvpOAXTAFuCoTDSj2ulIOpmeQ/QYbfaLVfiyNfb7oj2W04ERFnJqWxirM9e1nzcLR5Xlzj3ELy8P9VWaRqnMlc5rI2Z3Bu5zt4aACRu49y+bXys22k6l3QJCwdkYDPWCttSta/8A82oMhZnY9mR7QbG1w4Fp67hb0VtGCIpzsp7dS0PejoPBl+tcnvR0Hgy/Wlef79VP8xP52f3KU6ra3Q6Sjc6HM0sID2PAzNvctO7cQbHzLOvOppG9plZHTLxvejoPBl+tKe9HQeDL9aVNF8emNLR0kD5piQxgubC5NzYADpJJVUZ8s9otL3aEX96Og8GX60qI4i4fw0NO2amLwM4Y5j3ZvjAkEG1+jhzXvHGqn+Yn+x/VRbXvEUaRhbDFE5jA8PcXkFziAQAANwG+67MNdR1x1b7ITNdkIRehovV+oqr+5oXyBvEtG4HqJO669BuoFeT+iy/Z/uWjN6x2mYQ2lLdRMNaero2z1Je4yF2VrXZA1rXFu8gXJNrqROwioT0TD/dP4hZotNRaDoKaGtcdplcckYzne4uPULAutdfpR4r0EjgC98d+mRhA8pF7LJvfPaZtXfbdbEQ8bSGC0RB9zzyMPQJGtePO3KR3qB6x6j1VB8KVmaO9trH8Jn0ulp7QugYKhsjQ5jg5rhcOaQQR1gjitpIw4EOAIIsQRcEHiCDxUaazJWfu7k1iXLqKd4laiCjdt6YWhebOYP8AKeeFv+w9HUd3UoItfHkrkrFqqpjYQC/D/wCvwWFcmG+oLaeNtTUtvM4ZmNcP8Jp4G3hnjy86jmzVxV3kiN0T1dwoqakB859zsPAOGaQjxN2Xy+ZTWiwgomAbTaynpzPyjzMA9anC/GrrGQsL5XtYwcXOIaB5Sse+qy3ntO3wtisQjnvYaP8AmP8A2Sf3KP634X0sdJLNTZ43xMdJYvL2ODBcgh28bgd4K9SuxcoozZhkl5sZZvncR6l4WsmLUE9JLFDHLnlY6O78oa0OFnO3E3NiVbjjU9UT3/t5PSq1ERbKpYuCtHmqZ5LfEiDAeb3XPcxW+q8wXo8tJNJ4c2XyMaPxeVYawdXbfLK6vAtJ5gxrnO4NBcewC59S3Xh68Vux0bUu4fmnNHa/4H8S56x1TEJOe6qcySOeeL3Oce1xLj61+aIvpnOK0MEeNX2Q/wA1VerQwR41fZD/ADFy6vwbfvnCVeVqKI4qfJUvjR+2FLlEcVPkqXxo/bCx8HiV+YWzwolERfRKF64UsA0VFYcXzE8ztHC/mA8yl6iWFXyTD4033r1LV87n8S3zK+OFOY0fpsP+nH3kir5WDjR+mw/6cfeSKvltabwqqrcpfh1ri6iqGxyO/MSuDXNJ3Mcdwkb1c+XYr1XLa6U1eqjLRwPPF0MZPaWi64dfjiJi8eadJ8n66W0a2pgkhkF2yNLTyvwI5g2PkXNdXTGKR7H/ABmOcw9rSQfUun1z5iDT7PSlSB0vDvTa134p9PtO9ql22H2ghWaQjY8XYy8rx1tZYhp7XZR510CFVOCVNd9TJ1NjZ5y538KtZVa2++Tb0e04aTziNjnvNmtaXOJ4AAXJ8y591w1uk0jOXOJETSdlH0AeER0uPFW3ibWGLRc2XcX5I/I54zfZBHlVCro0GONpujefIREWmrERA2+4cTuHadwQX9hvRbLRdPu3va6Q/wC44uH2cqky+bRdLsoIox+pGxvotAX0r5rJbqtM+7ogUGxgrMmjgz5yZjfI0F59kKcqqMbK276aLqbJIfpFrW+y5XaWvVlq8twrJERb6gVoYI8avsh/mKr1aGCPGr7If5i5dX4Nv3zhKvK1FEsVPkqXxo/bClqiOKnyVL40fthY2HxK/MLZ4USsLKL6NQvfCr5Jh8ab716lqiWFXyTD4033r1LV87n8S3zK+OFOY0fpsP7gfeSKvlYONH6bD+4H3kir5bWm8Kqq3LBXSGqsOSgpmnogj9kKidUtXnV9WyJo+DcOld0NjafhG/WeA5ldFMaAABuAFgOoDguPX3jtX+0qQyufsRZs+lakjoe1vosa38FfdZVthjfJIbNY1z3Hk0XPqXNOka0zzSSu4yPc8/SJNu9R0FfutZ7fhZOCM++qZ+6d5s4/FWmqIww0yKbSLA42bMDCeoF1iwn6QA+kr3VOtrtlmfV7XhEsUqYv0XLbfkdG/wAgeAfXdUQuna6jbNE+OQXbI1zHDk4WK511j1fkoKh0MoO7ex3RIzoePx6iurQZI2mnnyjePN5iIi0lYvU1Wo9tXU8fhTR37A4E9wK8tTHCaj2mk2O6I45H+W2Qe33KvLbppafZ7HK80RF82vFRmLFXn0o8X3Rxxs7sx73K81zhrVWbavqX+FM+3Y05R3NC0NBXe8z7IX4eUiIthUK0MEeNX2QfzVV6nWFes8NFLM2pdkErWZXkHKCwu3G3C4dx5Ln1VZtitEfvdKvK6lEcVPkqXxo/bC+/8vaD9qh9JRLErXWlnojDTytle9zPiXIa1puSTw5ALIw4r/yV7Tytmeyp1hZRb6he+FfyTD4033r1LVWmG2u1LBQtgqJRE+Nzz8O4a4PcXAg2t02tyUs/L2g/aofSWDnxX/kt2nlfE9nl6+YfnST45I5BG9jchzAlrm3Lhw3ggkqOUeCbs35+pbb/AMbDfzuKm/5e0H7VD6X/AAsO1/oB/wBVF5CT6gp1yaitemIn8PJiH2av6twUEWzp22vvc473vPW53T6l6ihlfizQxg5HPlPQGMIB+k+ygWs2KVRVgsh/MRncQ03kcOpz+gchbtUa6bLkneY/uTqiHsYp68NkBo6ZwLbjbvBuCQbiIHpsbE9lutVmiLYxYoxV6YVTO4DY7tx6O1XtqBru2vhDJCBURiz28M4H+Y3r5joKolfrS1T4ntfE4se03a5psQeRChnwRlrt5+T2s7On15+mtAQVseSpjDxxHQ5p62uG8FV3q9jJYBldGSRu2sQFzzdGbb+zzKZ0WIFDMPg1MbeUhMZ8zwFj2wZcc8fhbExKL1WCkJcTFUSMHU5jX94svzZgiz9aqeeyNo/iU7/KWltf3TB9az+q+Gs19oYgS6piNuhh2jvIG3VkZ9RPaN/x/wAebVUfrNoM0NXJAXB+Qts61rtc0OFx0GzlOsEqL4VTKegRxg9pLj6goHrHpb3XVzTgECR5LQeIbwaDzsArZwfosmji+2+WV7r9YbZg72uXdqbTGD7uZ2QrynKIixVr5tJ1exgkkPCON7/RaXfguZC65ueJ49qv7Ees2Wi6g3sXNEY+m4A911QK1/p9fttb3/f9q7iIi0VYiIgXREQEREBLoiBdLoiAiIgIiICIiAiIgxZZREBdEakUex0bTNPHZNce193nvcue6eHaPawcXOa0fSNvxXTlPCGMa0cGtDR2AW/BZv1C3asLKP0REWSsV7jRW5aOGP5ya57I2k+tzVTqsTGmszVUEfgRF3lkd/RgVdre0ldsUKbciIi6kRERAREQEREBERAREQEREBERAREQEREBERB7uolHttJ0zeqUPPZGDIfZXQ4VLYOUefSDn/NQuPleQ0d2ZXSsbX23yRHpC2nAiIuBNQWJVbtdKz24MLY/QaL95KjC+rS1XtqiaTjnlkd5HPJHcvlX0uOvTWI9lEiIim8EREBERAREQEREBERAREQEREBERAREQEREFsYJ0doqmUj4z2MB8UFx9oKzFEMK6LZaLjPTI6SQ+V2Vp9FgUvXz2pt1ZbSvrwIiKh65m0vo51NUSxSCzo3ubv6QDuI5EWPlXyK/db9Q4NIjM4mOVosJWgEkDoeD8Yd461S+mdBe5ZCwvz2Nr5cvdmK3sGorlj3UzGzykW+y5psl1ItEW+zTZINEW+yTZINEW+yTZINEW+yTZoNEW+yTZINEW+zTZINEW+yTZINEW+yTZINEW+yWREg/NfXojRMlXOyGEXc827B0uPUAN917Wq+pvu6QNMuQdNmZj5PhBXJqzqhBo5hEDbuI+HI7e93K/QOQXJn1VcXaOUq13eloygbTwRxM+LGxrB2NFrr6URYczuuERF4P/9k="/>
          <p:cNvSpPr>
            <a:spLocks noChangeAspect="1" noChangeArrowheads="1"/>
          </p:cNvSpPr>
          <p:nvPr/>
        </p:nvSpPr>
        <p:spPr bwMode="auto">
          <a:xfrm>
            <a:off x="77788" y="-895350"/>
            <a:ext cx="211455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76" name="Picture 4" descr="http://bredbandguiden.dk/wp-content/uploads/td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005064"/>
            <a:ext cx="936104" cy="936104"/>
          </a:xfrm>
          <a:prstGeom prst="rect">
            <a:avLst/>
          </a:prstGeom>
          <a:noFill/>
        </p:spPr>
      </p:pic>
      <p:pic>
        <p:nvPicPr>
          <p:cNvPr id="3078" name="Picture 6" descr="http://h41131.www4.hp.com/media2.php/Denmark/HP%20Feature%20Story/2009/180x110_dongenergy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5772" y="4365104"/>
            <a:ext cx="1714500" cy="1047751"/>
          </a:xfrm>
          <a:prstGeom prst="rect">
            <a:avLst/>
          </a:prstGeom>
          <a:noFill/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01759"/>
            <a:ext cx="1276370" cy="49944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5554"/>
            <a:ext cx="1905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a-DK" b="1" dirty="0" smtClean="0"/>
              <a:t>Pia Torreck</a:t>
            </a:r>
          </a:p>
          <a:p>
            <a:pPr>
              <a:buFont typeface="Wingdings" pitchFamily="2" charset="2"/>
              <a:buNone/>
            </a:pPr>
            <a:endParaRPr lang="da-DK" b="1" dirty="0" smtClean="0"/>
          </a:p>
          <a:p>
            <a:r>
              <a:rPr lang="da-DK" sz="2000" dirty="0" smtClean="0"/>
              <a:t>Seniorpartner</a:t>
            </a:r>
          </a:p>
          <a:p>
            <a:r>
              <a:rPr lang="da-DK" sz="2000" dirty="0" smtClean="0"/>
              <a:t>Lederudviklings konsulent – individuel sparring</a:t>
            </a:r>
          </a:p>
          <a:p>
            <a:r>
              <a:rPr lang="da-DK" sz="2000" dirty="0" err="1" smtClean="0"/>
              <a:t>Cand.jur</a:t>
            </a:r>
            <a:r>
              <a:rPr lang="da-DK" sz="2000" dirty="0" smtClean="0"/>
              <a:t> samt HD(U) – </a:t>
            </a:r>
            <a:r>
              <a:rPr lang="da-DK" sz="2000" dirty="0" err="1" smtClean="0"/>
              <a:t>cert</a:t>
            </a:r>
            <a:r>
              <a:rPr lang="da-DK" sz="2000" dirty="0" smtClean="0"/>
              <a:t>. erhvervspsykologiske testværktøjer</a:t>
            </a:r>
          </a:p>
          <a:p>
            <a:r>
              <a:rPr lang="da-DK" sz="2000" dirty="0" smtClean="0"/>
              <a:t>Tidl. projektleder, chefjurist, forvaltningschef og personalechef</a:t>
            </a:r>
          </a:p>
          <a:p>
            <a:r>
              <a:rPr lang="da-DK" sz="2000" dirty="0" smtClean="0"/>
              <a:t>Instruktør hos UPTION, Mannaz, CFL, FYI og </a:t>
            </a:r>
            <a:r>
              <a:rPr lang="da-DK" sz="2000" dirty="0" err="1" smtClean="0"/>
              <a:t>Nohr</a:t>
            </a:r>
            <a:r>
              <a:rPr lang="da-DK" sz="2000" dirty="0" smtClean="0"/>
              <a:t>-Con</a:t>
            </a:r>
          </a:p>
          <a:p>
            <a:r>
              <a:rPr lang="da-DK" sz="2000" dirty="0" smtClean="0"/>
              <a:t>Forfatter til bestselleren håndbog for ledere</a:t>
            </a:r>
          </a:p>
          <a:p>
            <a:r>
              <a:rPr lang="da-DK" sz="2000" dirty="0" smtClean="0"/>
              <a:t>Lederudvikling i 18 år</a:t>
            </a:r>
          </a:p>
          <a:p>
            <a:endParaRPr lang="da-DK" sz="2000" dirty="0" smtClean="0"/>
          </a:p>
          <a:p>
            <a:endParaRPr lang="da-DK" sz="2000" dirty="0" smtClean="0"/>
          </a:p>
        </p:txBody>
      </p:sp>
      <p:pic>
        <p:nvPicPr>
          <p:cNvPr id="27652" name="Picture 5" descr="http://uption.dk/images/Haandbogfornyeled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404" y="4805384"/>
            <a:ext cx="1143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 descr="Pia Torrec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941168"/>
            <a:ext cx="2267744" cy="1558624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235914"/>
            <a:ext cx="140589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Selvevaluering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Lad alle i teamet sætte krydser i skema 1-4 </a:t>
            </a:r>
          </a:p>
          <a:p>
            <a:r>
              <a:rPr lang="da-DK" dirty="0" smtClean="0"/>
              <a:t>Skriv egne kommentarer på skema 5</a:t>
            </a:r>
          </a:p>
          <a:p>
            <a:r>
              <a:rPr lang="da-DK" dirty="0" smtClean="0"/>
              <a:t>Vurdér, hvor teamet ligger i skema 6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88640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1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Tydelige forventninger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6" y="116632"/>
            <a:ext cx="541085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05502"/>
              </p:ext>
            </p:extLst>
          </p:nvPr>
        </p:nvGraphicFramePr>
        <p:xfrm>
          <a:off x="179512" y="1916832"/>
          <a:ext cx="8856984" cy="485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/>
                <a:gridCol w="1728192"/>
                <a:gridCol w="1835751"/>
                <a:gridCol w="1764649"/>
              </a:tblGrid>
              <a:tr h="367395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Fremragende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Gennemsnitlig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Med besvær</a:t>
                      </a:r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1. Vi har et fælles formål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2. Vi har synlige mål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3. Vi har mindst et fælles</a:t>
                      </a:r>
                      <a:r>
                        <a:rPr lang="da-DK" baseline="0" dirty="0" smtClean="0"/>
                        <a:t> mål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4. Vi</a:t>
                      </a:r>
                      <a:r>
                        <a:rPr lang="da-DK" baseline="0" dirty="0" smtClean="0"/>
                        <a:t> har en fælles ambition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5. Vi har præcis opgave</a:t>
                      </a:r>
                      <a:r>
                        <a:rPr lang="da-DK" baseline="0" dirty="0" smtClean="0"/>
                        <a:t> fordeling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6. Vi</a:t>
                      </a:r>
                      <a:r>
                        <a:rPr lang="da-DK" baseline="0" dirty="0" smtClean="0"/>
                        <a:t> har spilleregler for det gode samarbejde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7. Vi følger</a:t>
                      </a:r>
                      <a:r>
                        <a:rPr lang="da-DK" baseline="0" dirty="0" smtClean="0"/>
                        <a:t> op på vores mål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8. Vi har en</a:t>
                      </a:r>
                      <a:r>
                        <a:rPr lang="da-DK" baseline="0" dirty="0" smtClean="0"/>
                        <a:t> god planlægning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9. Vi kender</a:t>
                      </a:r>
                      <a:r>
                        <a:rPr lang="da-DK" baseline="0" dirty="0" smtClean="0"/>
                        <a:t> hinandens evner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10. Vi kender hinandens personprofil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500" y="1500178"/>
            <a:ext cx="36840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a-DK" sz="1400" b="1" dirty="0" smtClean="0">
                <a:solidFill>
                  <a:srgbClr val="231F20"/>
                </a:solidFill>
                <a:ea typeface="Arial Unicode MS" pitchFamily="34" charset="-128"/>
                <a:cs typeface="Arial Unicode MS" pitchFamily="34" charset="-128"/>
              </a:rPr>
              <a:t>Selvscore – feedback skema  –  tjeklisten</a:t>
            </a:r>
            <a:endParaRPr lang="da-DK" sz="1400" i="1" dirty="0">
              <a:solidFill>
                <a:srgbClr val="231F20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0" hangingPunct="0"/>
            <a: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</a:br>
            <a: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</a:br>
            <a:endParaRPr lang="da-DK" sz="1400" dirty="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6948264" y="11663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800" dirty="0" smtClean="0"/>
              <a:t>1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35939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Storm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64692"/>
              </p:ext>
            </p:extLst>
          </p:nvPr>
        </p:nvGraphicFramePr>
        <p:xfrm>
          <a:off x="179512" y="1916832"/>
          <a:ext cx="8856984" cy="485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/>
                <a:gridCol w="1728192"/>
                <a:gridCol w="1835751"/>
                <a:gridCol w="1764649"/>
              </a:tblGrid>
              <a:tr h="367395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Fremragende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Gennemsnitlig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Med besvær</a:t>
                      </a:r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1. Vi kan diskutere engageret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2. Vi sikrer, at konflikter</a:t>
                      </a:r>
                      <a:r>
                        <a:rPr lang="da-DK" baseline="0" dirty="0" smtClean="0"/>
                        <a:t> bliver håndteret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3. Vi drøfter vores ambition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4. Vi</a:t>
                      </a:r>
                      <a:r>
                        <a:rPr lang="da-DK" baseline="0" dirty="0" smtClean="0"/>
                        <a:t> justerer forventninger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5. Vi taler med og ikke 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6. Vi har</a:t>
                      </a:r>
                      <a:r>
                        <a:rPr lang="da-DK" baseline="0" dirty="0" smtClean="0"/>
                        <a:t> fælles værktøjer til konflikthåndtering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7. Vi udnytter alles styrker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8. Vi tager fat</a:t>
                      </a:r>
                      <a:r>
                        <a:rPr lang="da-DK" baseline="0" dirty="0" smtClean="0"/>
                        <a:t> om uenigheder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9. Vi giver konstruktiv kritik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10. Vi har et fælles ønske om at lykkes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500" y="1500178"/>
            <a:ext cx="36840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a-DK" sz="1400" b="1" dirty="0" smtClean="0">
                <a:solidFill>
                  <a:srgbClr val="231F20"/>
                </a:solidFill>
                <a:ea typeface="Arial Unicode MS" pitchFamily="34" charset="-128"/>
                <a:cs typeface="Arial Unicode MS" pitchFamily="34" charset="-128"/>
              </a:rPr>
              <a:t>Selvscore – feedback skema  –  tjeklisten</a:t>
            </a:r>
            <a:endParaRPr lang="da-DK" sz="1400" i="1" dirty="0">
              <a:solidFill>
                <a:srgbClr val="231F20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0" hangingPunct="0"/>
            <a: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</a:br>
            <a: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</a:br>
            <a:endParaRPr lang="da-DK" sz="1400" dirty="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6948264" y="11663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800" dirty="0" smtClean="0"/>
              <a:t>2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35698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Norm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58346"/>
              </p:ext>
            </p:extLst>
          </p:nvPr>
        </p:nvGraphicFramePr>
        <p:xfrm>
          <a:off x="179512" y="1916832"/>
          <a:ext cx="8856984" cy="485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/>
                <a:gridCol w="1728192"/>
                <a:gridCol w="1835751"/>
                <a:gridCol w="1764649"/>
              </a:tblGrid>
              <a:tr h="367395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Fremragende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Gennemsnitlig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Med besvær</a:t>
                      </a:r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1. Vi er</a:t>
                      </a:r>
                      <a:r>
                        <a:rPr lang="da-DK" baseline="0" dirty="0" smtClean="0"/>
                        <a:t> åbne overfor hinanden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2. Vi har tillid til hinanden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3. Vi giver feedback naturligt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4. Vi</a:t>
                      </a:r>
                      <a:r>
                        <a:rPr lang="da-DK" baseline="0" dirty="0" smtClean="0"/>
                        <a:t> drøfter værdier og normer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5. Vi evaluerer</a:t>
                      </a:r>
                      <a:r>
                        <a:rPr lang="da-DK" baseline="0" dirty="0" smtClean="0"/>
                        <a:t> og forbedrer vores samarbejde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6. Vi evaluerer</a:t>
                      </a:r>
                      <a:r>
                        <a:rPr lang="da-DK" baseline="0" dirty="0" smtClean="0"/>
                        <a:t> og forbedrer vores metoder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7. Vi bevarer fokus på vores</a:t>
                      </a:r>
                      <a:r>
                        <a:rPr lang="da-DK" baseline="0" dirty="0" smtClean="0"/>
                        <a:t> formål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8. Vi udvikler</a:t>
                      </a:r>
                      <a:r>
                        <a:rPr lang="da-DK" baseline="0" dirty="0" smtClean="0"/>
                        <a:t> vores faglighed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9. Vi har et rart fællesskab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10. </a:t>
                      </a:r>
                      <a:r>
                        <a:rPr lang="da-DK" dirty="0" smtClean="0"/>
                        <a:t>Vores</a:t>
                      </a:r>
                      <a:r>
                        <a:rPr lang="da-DK" baseline="0" dirty="0" smtClean="0"/>
                        <a:t> arbejdsmiljø motiverer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500" y="1500178"/>
            <a:ext cx="36840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a-DK" sz="1400" b="1" dirty="0" smtClean="0">
                <a:solidFill>
                  <a:srgbClr val="231F20"/>
                </a:solidFill>
                <a:ea typeface="Arial Unicode MS" pitchFamily="34" charset="-128"/>
                <a:cs typeface="Arial Unicode MS" pitchFamily="34" charset="-128"/>
              </a:rPr>
              <a:t>Selvscore – feedback skema  –  tjeklisten</a:t>
            </a:r>
            <a:endParaRPr lang="da-DK" sz="1400" i="1" dirty="0">
              <a:solidFill>
                <a:srgbClr val="231F20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0" hangingPunct="0"/>
            <a: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</a:br>
            <a: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</a:br>
            <a:endParaRPr lang="da-DK" sz="1400" dirty="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6948264" y="11663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800" dirty="0" smtClean="0"/>
              <a:t>3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20487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Perform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14078"/>
              </p:ext>
            </p:extLst>
          </p:nvPr>
        </p:nvGraphicFramePr>
        <p:xfrm>
          <a:off x="179512" y="1916832"/>
          <a:ext cx="8856984" cy="40413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92"/>
                <a:gridCol w="1728192"/>
                <a:gridCol w="1835751"/>
                <a:gridCol w="1764649"/>
              </a:tblGrid>
              <a:tr h="367395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Fremragende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Gennemsnitlig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Med besvær</a:t>
                      </a:r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1. Vi fejrer</a:t>
                      </a:r>
                      <a:r>
                        <a:rPr lang="da-DK" baseline="0" dirty="0" smtClean="0"/>
                        <a:t> resultatskabelse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2. Vi forbedrer</a:t>
                      </a:r>
                      <a:r>
                        <a:rPr lang="da-DK" baseline="0" dirty="0" smtClean="0"/>
                        <a:t> vores resultater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3. Vi bliver dygtigere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4. Vi deler</a:t>
                      </a:r>
                      <a:r>
                        <a:rPr lang="da-DK" baseline="0" dirty="0" smtClean="0"/>
                        <a:t> viden</a:t>
                      </a:r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5. Vi undersøger vores succes’er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6. Vi undersøger andres succes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7. Vi lærer af andre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da-DK" dirty="0" smtClean="0"/>
                        <a:t>8. Vi er innovative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9. Vi udfordrer egne paradigmer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10. Vi tør tænke stort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500" y="1500178"/>
            <a:ext cx="36840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a-DK" sz="1400" b="1" dirty="0" smtClean="0">
                <a:solidFill>
                  <a:srgbClr val="231F20"/>
                </a:solidFill>
                <a:ea typeface="Arial Unicode MS" pitchFamily="34" charset="-128"/>
                <a:cs typeface="Arial Unicode MS" pitchFamily="34" charset="-128"/>
              </a:rPr>
              <a:t>Selvscore – feedback skema  –  tjeklisten</a:t>
            </a:r>
            <a:endParaRPr lang="da-DK" sz="1400" i="1" dirty="0">
              <a:solidFill>
                <a:srgbClr val="231F20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0" hangingPunct="0"/>
            <a: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</a:br>
            <a: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da-DK" sz="1400" i="1" dirty="0">
                <a:solidFill>
                  <a:srgbClr val="231F20"/>
                </a:solidFill>
                <a:ea typeface="Arial Unicode MS" pitchFamily="34" charset="-128"/>
                <a:cs typeface="Times New Roman" pitchFamily="18" charset="0"/>
              </a:rPr>
            </a:br>
            <a:endParaRPr lang="da-DK" sz="1400" dirty="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6948264" y="11663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800" dirty="0" smtClean="0"/>
              <a:t>4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4553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6408422"/>
              </p:ext>
            </p:extLst>
          </p:nvPr>
        </p:nvGraphicFramePr>
        <p:xfrm>
          <a:off x="1800225" y="1628800"/>
          <a:ext cx="4283943" cy="372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7343775" y="6354763"/>
            <a:ext cx="17860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/>
              <a:t>Kilde</a:t>
            </a:r>
            <a:r>
              <a:rPr lang="en-US" sz="1000" dirty="0"/>
              <a:t>: </a:t>
            </a:r>
            <a:r>
              <a:rPr lang="en-US" sz="1000" dirty="0" smtClean="0"/>
              <a:t>Bruce </a:t>
            </a:r>
            <a:r>
              <a:rPr lang="en-US" sz="1000" dirty="0" err="1" smtClean="0"/>
              <a:t>Tuckman</a:t>
            </a:r>
            <a:r>
              <a:rPr lang="en-US" sz="1000" dirty="0"/>
              <a:t>, 1965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Selvevaluering</a:t>
            </a:r>
            <a:endParaRPr lang="da-DK" dirty="0"/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7236296" y="2852936"/>
            <a:ext cx="1512168" cy="1928816"/>
          </a:xfrm>
          <a:prstGeom prst="wedgeRoundRectCallout">
            <a:avLst>
              <a:gd name="adj1" fmla="val -85289"/>
              <a:gd name="adj2" fmla="val -46381"/>
              <a:gd name="adj3" fmla="val 16667"/>
            </a:avLst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Hvad trænger jeres team til at kigge på?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83568" y="5733256"/>
            <a:ext cx="5698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Dine kommentarer:___________________________</a:t>
            </a:r>
          </a:p>
          <a:p>
            <a:endParaRPr lang="da-DK" dirty="0"/>
          </a:p>
          <a:p>
            <a:r>
              <a:rPr lang="da-DK" dirty="0" smtClean="0"/>
              <a:t>___________________________________________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948264" y="11663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800" dirty="0" smtClean="0"/>
              <a:t>5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29049407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"/>
          <p:cNvGrpSpPr>
            <a:grpSpLocks/>
          </p:cNvGrpSpPr>
          <p:nvPr/>
        </p:nvGrpSpPr>
        <p:grpSpPr bwMode="auto">
          <a:xfrm>
            <a:off x="539552" y="1703412"/>
            <a:ext cx="5857875" cy="4533900"/>
            <a:chOff x="642910" y="1643050"/>
            <a:chExt cx="5857916" cy="4533928"/>
          </a:xfrm>
        </p:grpSpPr>
        <p:sp>
          <p:nvSpPr>
            <p:cNvPr id="3" name="Rektangel 2"/>
            <p:cNvSpPr/>
            <p:nvPr/>
          </p:nvSpPr>
          <p:spPr>
            <a:xfrm>
              <a:off x="2285985" y="1643050"/>
              <a:ext cx="2071701" cy="1857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dirty="0">
                  <a:solidFill>
                    <a:schemeClr val="tx1"/>
                  </a:solidFill>
                </a:rPr>
                <a:t>Det kolde team</a:t>
              </a:r>
            </a:p>
          </p:txBody>
        </p:sp>
        <p:sp>
          <p:nvSpPr>
            <p:cNvPr id="4" name="Rektangel 3"/>
            <p:cNvSpPr/>
            <p:nvPr/>
          </p:nvSpPr>
          <p:spPr>
            <a:xfrm>
              <a:off x="4357686" y="1643050"/>
              <a:ext cx="2071703" cy="1857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dirty="0">
                  <a:solidFill>
                    <a:schemeClr val="tx1"/>
                  </a:solidFill>
                </a:rPr>
                <a:t>Det effektive team</a:t>
              </a:r>
            </a:p>
          </p:txBody>
        </p:sp>
        <p:sp>
          <p:nvSpPr>
            <p:cNvPr id="5" name="Rektangel 4"/>
            <p:cNvSpPr/>
            <p:nvPr/>
          </p:nvSpPr>
          <p:spPr>
            <a:xfrm>
              <a:off x="2285985" y="3500436"/>
              <a:ext cx="2071701" cy="1857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dirty="0">
                  <a:solidFill>
                    <a:schemeClr val="tx1"/>
                  </a:solidFill>
                </a:rPr>
                <a:t>Det ineffektive team</a:t>
              </a:r>
            </a:p>
          </p:txBody>
        </p:sp>
        <p:sp>
          <p:nvSpPr>
            <p:cNvPr id="6" name="Rektangel 5"/>
            <p:cNvSpPr/>
            <p:nvPr/>
          </p:nvSpPr>
          <p:spPr>
            <a:xfrm>
              <a:off x="4357686" y="3500436"/>
              <a:ext cx="2071703" cy="18573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dirty="0">
                  <a:solidFill>
                    <a:schemeClr val="tx1"/>
                  </a:solidFill>
                </a:rPr>
                <a:t>Hygge teamet</a:t>
              </a:r>
            </a:p>
          </p:txBody>
        </p:sp>
        <p:sp>
          <p:nvSpPr>
            <p:cNvPr id="33800" name="Tekstboks 6"/>
            <p:cNvSpPr txBox="1">
              <a:spLocks noChangeArrowheads="1"/>
            </p:cNvSpPr>
            <p:nvPr/>
          </p:nvSpPr>
          <p:spPr bwMode="auto">
            <a:xfrm>
              <a:off x="4160851" y="5715016"/>
              <a:ext cx="23399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/>
                <a:t>Fokus på trivsel</a:t>
              </a:r>
            </a:p>
          </p:txBody>
        </p:sp>
        <p:sp>
          <p:nvSpPr>
            <p:cNvPr id="33801" name="Tekstboks 7"/>
            <p:cNvSpPr txBox="1">
              <a:spLocks noChangeArrowheads="1"/>
            </p:cNvSpPr>
            <p:nvPr/>
          </p:nvSpPr>
          <p:spPr bwMode="auto">
            <a:xfrm>
              <a:off x="642910" y="2071678"/>
              <a:ext cx="153670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/>
                <a:t>Fokus på </a:t>
              </a:r>
              <a:br>
                <a:rPr lang="da-DK"/>
              </a:br>
              <a:r>
                <a:rPr lang="da-DK"/>
                <a:t>opgaven</a:t>
              </a:r>
            </a:p>
          </p:txBody>
        </p:sp>
        <p:sp>
          <p:nvSpPr>
            <p:cNvPr id="33802" name="Tekstboks 8"/>
            <p:cNvSpPr txBox="1">
              <a:spLocks noChangeArrowheads="1"/>
            </p:cNvSpPr>
            <p:nvPr/>
          </p:nvSpPr>
          <p:spPr bwMode="auto">
            <a:xfrm>
              <a:off x="2214546" y="5429264"/>
              <a:ext cx="82586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100"/>
                <a:t>Lavt fokus</a:t>
              </a:r>
            </a:p>
          </p:txBody>
        </p:sp>
        <p:sp>
          <p:nvSpPr>
            <p:cNvPr id="33803" name="Tekstboks 9"/>
            <p:cNvSpPr txBox="1">
              <a:spLocks noChangeArrowheads="1"/>
            </p:cNvSpPr>
            <p:nvPr/>
          </p:nvSpPr>
          <p:spPr bwMode="auto">
            <a:xfrm>
              <a:off x="1388679" y="5024778"/>
              <a:ext cx="82586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100"/>
                <a:t>Lavt fokus</a:t>
              </a:r>
            </a:p>
          </p:txBody>
        </p:sp>
        <p:sp>
          <p:nvSpPr>
            <p:cNvPr id="33804" name="Tekstboks 10"/>
            <p:cNvSpPr txBox="1">
              <a:spLocks noChangeArrowheads="1"/>
            </p:cNvSpPr>
            <p:nvPr/>
          </p:nvSpPr>
          <p:spPr bwMode="auto">
            <a:xfrm>
              <a:off x="5643570" y="5429264"/>
              <a:ext cx="8194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100"/>
                <a:t>Højt fokus</a:t>
              </a:r>
            </a:p>
          </p:txBody>
        </p:sp>
        <p:sp>
          <p:nvSpPr>
            <p:cNvPr id="33805" name="Tekstboks 11"/>
            <p:cNvSpPr txBox="1">
              <a:spLocks noChangeArrowheads="1"/>
            </p:cNvSpPr>
            <p:nvPr/>
          </p:nvSpPr>
          <p:spPr bwMode="auto">
            <a:xfrm>
              <a:off x="1428728" y="1643050"/>
              <a:ext cx="8194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100"/>
                <a:t>Højt fokus</a:t>
              </a:r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Selvevaluering</a:t>
            </a:r>
            <a:endParaRPr lang="da-DK" dirty="0"/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7236296" y="4120711"/>
            <a:ext cx="1512168" cy="1928816"/>
          </a:xfrm>
          <a:prstGeom prst="wedgeRoundRectCallout">
            <a:avLst>
              <a:gd name="adj1" fmla="val -85289"/>
              <a:gd name="adj2" fmla="val -46381"/>
              <a:gd name="adj3" fmla="val 16667"/>
            </a:avLst>
          </a:prstGeom>
          <a:solidFill>
            <a:srgbClr val="00CC00"/>
          </a:solidFill>
          <a:ln>
            <a:solidFill>
              <a:srgbClr val="00CC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Sæt et x</a:t>
            </a:r>
            <a:br>
              <a:rPr lang="da-DK" dirty="0" smtClean="0"/>
            </a:br>
            <a:r>
              <a:rPr lang="da-DK" dirty="0" smtClean="0"/>
              <a:t>hvor ligger jeres team?</a:t>
            </a:r>
            <a:endParaRPr lang="da-DK" dirty="0"/>
          </a:p>
        </p:txBody>
      </p:sp>
      <p:sp>
        <p:nvSpPr>
          <p:cNvPr id="15" name="Tekstboks 14"/>
          <p:cNvSpPr txBox="1"/>
          <p:nvPr/>
        </p:nvSpPr>
        <p:spPr>
          <a:xfrm>
            <a:off x="6948264" y="11663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800" dirty="0" smtClean="0"/>
              <a:t>6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2679775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værk">
  <a:themeElements>
    <a:clrScheme name="Netvæ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væ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væ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æ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æ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æ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æ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æ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æ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æ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væ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væ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6024</TotalTime>
  <Words>540</Words>
  <Application>Microsoft Office PowerPoint</Application>
  <PresentationFormat>Skærmshow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Netværk</vt:lpstr>
      <vt:lpstr>PowerPoint-præsentation</vt:lpstr>
      <vt:lpstr>Selvevaluering</vt:lpstr>
      <vt:lpstr>Tydelige forventninger</vt:lpstr>
      <vt:lpstr>Form</vt:lpstr>
      <vt:lpstr>Storm</vt:lpstr>
      <vt:lpstr>Norm</vt:lpstr>
      <vt:lpstr>Perform</vt:lpstr>
      <vt:lpstr>Selvevaluering</vt:lpstr>
      <vt:lpstr>Selvevaluering</vt:lpstr>
      <vt:lpstr>Et excellent team</vt:lpstr>
      <vt:lpstr>Et godt team</vt:lpstr>
      <vt:lpstr>Et effektivt team</vt:lpstr>
      <vt:lpstr>Et high performing team</vt:lpstr>
      <vt:lpstr>Et dygtigt hold</vt:lpstr>
      <vt:lpstr>Et Dream team</vt:lpstr>
      <vt:lpstr>Man skal skyde  for at score</vt:lpstr>
      <vt:lpstr>UPTION</vt:lpstr>
      <vt:lpstr>PowerPoint-præsentation</vt:lpstr>
    </vt:vector>
  </TitlesOfParts>
  <Company>Uption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Leder simulator</dc:title>
  <dc:creator>Pia Torreck</dc:creator>
  <cp:lastModifiedBy>Pia</cp:lastModifiedBy>
  <cp:revision>212</cp:revision>
  <cp:lastPrinted>2012-06-14T06:27:25Z</cp:lastPrinted>
  <dcterms:created xsi:type="dcterms:W3CDTF">2006-08-07T11:24:22Z</dcterms:created>
  <dcterms:modified xsi:type="dcterms:W3CDTF">2013-06-07T11:55:36Z</dcterms:modified>
</cp:coreProperties>
</file>